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6" r:id="rId10"/>
    <p:sldId id="28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305B1-EF33-4D9D-8C5C-37E013611132}" type="doc">
      <dgm:prSet loTypeId="urn:microsoft.com/office/officeart/2005/8/layout/hProcess7#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73F4EF8-C529-4B6A-88CB-D79A215DE47F}">
      <dgm:prSet phldrT="[Текст]"/>
      <dgm:spPr/>
      <dgm:t>
        <a:bodyPr/>
        <a:lstStyle/>
        <a:p>
          <a:r>
            <a:rPr lang="ru-RU" dirty="0" smtClean="0"/>
            <a:t>изменения мужского и женского репродуктивного здоровья</a:t>
          </a:r>
          <a:endParaRPr lang="ru-RU" dirty="0"/>
        </a:p>
      </dgm:t>
    </dgm:pt>
    <dgm:pt modelId="{BD4A6A08-4F81-49D3-A9F0-95F56AF776F4}" type="parTrans" cxnId="{583D957E-EFF9-4AE7-81D2-8B5AE7206560}">
      <dgm:prSet/>
      <dgm:spPr/>
      <dgm:t>
        <a:bodyPr/>
        <a:lstStyle/>
        <a:p>
          <a:endParaRPr lang="ru-RU"/>
        </a:p>
      </dgm:t>
    </dgm:pt>
    <dgm:pt modelId="{99847F1A-7CEF-401D-AFB1-BF9B4392BD39}" type="sibTrans" cxnId="{583D957E-EFF9-4AE7-81D2-8B5AE7206560}">
      <dgm:prSet/>
      <dgm:spPr/>
      <dgm:t>
        <a:bodyPr/>
        <a:lstStyle/>
        <a:p>
          <a:endParaRPr lang="ru-RU"/>
        </a:p>
      </dgm:t>
    </dgm:pt>
    <dgm:pt modelId="{82BEFDBF-098B-4916-916D-3FFB00756459}">
      <dgm:prSet phldrT="[Текст]"/>
      <dgm:spPr/>
      <dgm:t>
        <a:bodyPr/>
        <a:lstStyle/>
        <a:p>
          <a:r>
            <a:rPr lang="ru-RU" dirty="0" smtClean="0"/>
            <a:t>замедление полового развития, снижение плодовитости и либидо, стойкие нарушения менструального цикла и сперматогенеза, гинекологические заболевания, нарушение течения беременности (угрожающий аборт, самопроизвольный аборт, угроза преждевременных родов, осложнения второй половины беременности), родов и лактации, преждевременное репродуктивное старение и др.</a:t>
          </a:r>
          <a:endParaRPr lang="ru-RU" dirty="0"/>
        </a:p>
      </dgm:t>
    </dgm:pt>
    <dgm:pt modelId="{6F552A8D-170E-455B-A5C7-4AC842FDFA86}" type="parTrans" cxnId="{F0B8485C-7B9C-4AD4-80B0-0888F6B206D6}">
      <dgm:prSet/>
      <dgm:spPr/>
      <dgm:t>
        <a:bodyPr/>
        <a:lstStyle/>
        <a:p>
          <a:endParaRPr lang="ru-RU"/>
        </a:p>
      </dgm:t>
    </dgm:pt>
    <dgm:pt modelId="{75C13141-A77B-4EFA-9BE2-117362FE98B7}" type="sibTrans" cxnId="{F0B8485C-7B9C-4AD4-80B0-0888F6B206D6}">
      <dgm:prSet/>
      <dgm:spPr/>
      <dgm:t>
        <a:bodyPr/>
        <a:lstStyle/>
        <a:p>
          <a:endParaRPr lang="ru-RU"/>
        </a:p>
      </dgm:t>
    </dgm:pt>
    <dgm:pt modelId="{6A177215-D9E6-4441-959F-3DC36DC712FD}">
      <dgm:prSet phldrT="[Текст]"/>
      <dgm:spPr/>
      <dgm:t>
        <a:bodyPr/>
        <a:lstStyle/>
        <a:p>
          <a:r>
            <a:rPr lang="ru-RU" dirty="0" smtClean="0"/>
            <a:t>нарушения нормального развития плода</a:t>
          </a:r>
          <a:endParaRPr lang="ru-RU" dirty="0"/>
        </a:p>
      </dgm:t>
    </dgm:pt>
    <dgm:pt modelId="{A63F8256-B63B-42F4-A5E3-66BF2CDB509A}" type="parTrans" cxnId="{8C07E46B-9C2B-4866-A4E5-F4D8992A859D}">
      <dgm:prSet/>
      <dgm:spPr/>
      <dgm:t>
        <a:bodyPr/>
        <a:lstStyle/>
        <a:p>
          <a:endParaRPr lang="ru-RU"/>
        </a:p>
      </dgm:t>
    </dgm:pt>
    <dgm:pt modelId="{16E5355E-2F42-4950-A358-A34C0D24915F}" type="sibTrans" cxnId="{8C07E46B-9C2B-4866-A4E5-F4D8992A859D}">
      <dgm:prSet/>
      <dgm:spPr/>
      <dgm:t>
        <a:bodyPr/>
        <a:lstStyle/>
        <a:p>
          <a:endParaRPr lang="ru-RU"/>
        </a:p>
      </dgm:t>
    </dgm:pt>
    <dgm:pt modelId="{AE9D3174-3B06-4873-A4C2-55D3B62EA236}">
      <dgm:prSet phldrT="[Текст]"/>
      <dgm:spPr/>
      <dgm:t>
        <a:bodyPr/>
        <a:lstStyle/>
        <a:p>
          <a:r>
            <a:rPr lang="ru-RU" dirty="0" smtClean="0"/>
            <a:t>как до, так и после рождения, обусловленные неблагоприятным воздействием на любого из родителей до зачатия или влиянием на развитие потомства в </a:t>
          </a:r>
          <a:r>
            <a:rPr lang="ru-RU" dirty="0" err="1" smtClean="0"/>
            <a:t>пренатальный</a:t>
          </a:r>
          <a:r>
            <a:rPr lang="ru-RU" dirty="0" smtClean="0"/>
            <a:t> и постнатальный период. Это могут быть мертворождения, врожденные пороки развития, морфогенетические пороки развития, малая или большая масса новорожденного, нарушения пропорции новорожденных и т.д.</a:t>
          </a:r>
          <a:endParaRPr lang="ru-RU" dirty="0"/>
        </a:p>
      </dgm:t>
    </dgm:pt>
    <dgm:pt modelId="{18578E96-4AA7-4F8B-BB9A-D71A300E109F}" type="parTrans" cxnId="{81FEE483-B5D5-47E7-BE32-57FA9955F259}">
      <dgm:prSet/>
      <dgm:spPr/>
      <dgm:t>
        <a:bodyPr/>
        <a:lstStyle/>
        <a:p>
          <a:endParaRPr lang="ru-RU"/>
        </a:p>
      </dgm:t>
    </dgm:pt>
    <dgm:pt modelId="{16332A0E-54DD-41BC-A59C-7CAEE62CEBE3}" type="sibTrans" cxnId="{81FEE483-B5D5-47E7-BE32-57FA9955F259}">
      <dgm:prSet/>
      <dgm:spPr/>
      <dgm:t>
        <a:bodyPr/>
        <a:lstStyle/>
        <a:p>
          <a:endParaRPr lang="ru-RU"/>
        </a:p>
      </dgm:t>
    </dgm:pt>
    <dgm:pt modelId="{3F4DFAAF-9897-44F3-A779-CC7396540EF2}" type="pres">
      <dgm:prSet presAssocID="{6A5305B1-EF33-4D9D-8C5C-37E0136111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FCE74D-A64F-4580-84A8-99E1B2A02A05}" type="pres">
      <dgm:prSet presAssocID="{273F4EF8-C529-4B6A-88CB-D79A215DE47F}" presName="compositeNode" presStyleCnt="0">
        <dgm:presLayoutVars>
          <dgm:bulletEnabled val="1"/>
        </dgm:presLayoutVars>
      </dgm:prSet>
      <dgm:spPr/>
    </dgm:pt>
    <dgm:pt modelId="{843ACD25-FA36-4154-824C-A6DE0F2197B1}" type="pres">
      <dgm:prSet presAssocID="{273F4EF8-C529-4B6A-88CB-D79A215DE47F}" presName="bgRect" presStyleLbl="node1" presStyleIdx="0" presStyleCnt="2"/>
      <dgm:spPr/>
      <dgm:t>
        <a:bodyPr/>
        <a:lstStyle/>
        <a:p>
          <a:endParaRPr lang="ru-RU"/>
        </a:p>
      </dgm:t>
    </dgm:pt>
    <dgm:pt modelId="{55C6C7FF-DCF0-4F0B-94CC-33ACBC237DEE}" type="pres">
      <dgm:prSet presAssocID="{273F4EF8-C529-4B6A-88CB-D79A215DE47F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3C0A6-285C-4664-AFA0-D4FE83AD8CFA}" type="pres">
      <dgm:prSet presAssocID="{273F4EF8-C529-4B6A-88CB-D79A215DE47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2E404-31AF-4399-9AC1-A646C56F7D3D}" type="pres">
      <dgm:prSet presAssocID="{99847F1A-7CEF-401D-AFB1-BF9B4392BD39}" presName="hSp" presStyleCnt="0"/>
      <dgm:spPr/>
    </dgm:pt>
    <dgm:pt modelId="{542DBCE0-9360-41F7-90B9-849DF526F25E}" type="pres">
      <dgm:prSet presAssocID="{99847F1A-7CEF-401D-AFB1-BF9B4392BD39}" presName="vProcSp" presStyleCnt="0"/>
      <dgm:spPr/>
    </dgm:pt>
    <dgm:pt modelId="{54977743-0601-4B70-AEAB-8DE5E77D532E}" type="pres">
      <dgm:prSet presAssocID="{99847F1A-7CEF-401D-AFB1-BF9B4392BD39}" presName="vSp1" presStyleCnt="0"/>
      <dgm:spPr/>
    </dgm:pt>
    <dgm:pt modelId="{1D9C06C0-6176-401A-8006-D624D9E2B171}" type="pres">
      <dgm:prSet presAssocID="{99847F1A-7CEF-401D-AFB1-BF9B4392BD39}" presName="simulatedConn" presStyleLbl="solidFgAcc1" presStyleIdx="0" presStyleCnt="1" custAng="16200000" custLinFactNeighborX="-20353" custLinFactNeighborY="96410"/>
      <dgm:spPr/>
    </dgm:pt>
    <dgm:pt modelId="{EF0CFCC9-474E-4467-B575-C6A98C36B620}" type="pres">
      <dgm:prSet presAssocID="{99847F1A-7CEF-401D-AFB1-BF9B4392BD39}" presName="vSp2" presStyleCnt="0"/>
      <dgm:spPr/>
    </dgm:pt>
    <dgm:pt modelId="{70FA364F-C963-4828-A47F-334D3D2198D8}" type="pres">
      <dgm:prSet presAssocID="{99847F1A-7CEF-401D-AFB1-BF9B4392BD39}" presName="sibTrans" presStyleCnt="0"/>
      <dgm:spPr/>
    </dgm:pt>
    <dgm:pt modelId="{B95F82E6-B342-4656-A9A5-AC17AA302271}" type="pres">
      <dgm:prSet presAssocID="{6A177215-D9E6-4441-959F-3DC36DC712FD}" presName="compositeNode" presStyleCnt="0">
        <dgm:presLayoutVars>
          <dgm:bulletEnabled val="1"/>
        </dgm:presLayoutVars>
      </dgm:prSet>
      <dgm:spPr/>
    </dgm:pt>
    <dgm:pt modelId="{9D1CC5D6-21D6-42FB-B18B-F059EA3D996D}" type="pres">
      <dgm:prSet presAssocID="{6A177215-D9E6-4441-959F-3DC36DC712FD}" presName="bgRect" presStyleLbl="node1" presStyleIdx="1" presStyleCnt="2"/>
      <dgm:spPr/>
      <dgm:t>
        <a:bodyPr/>
        <a:lstStyle/>
        <a:p>
          <a:endParaRPr lang="ru-RU"/>
        </a:p>
      </dgm:t>
    </dgm:pt>
    <dgm:pt modelId="{B72010EA-44E4-4902-BA12-D2B93D8F9BD9}" type="pres">
      <dgm:prSet presAssocID="{6A177215-D9E6-4441-959F-3DC36DC712FD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0DBC3-41FF-4078-A26D-58EECE0CE1D5}" type="pres">
      <dgm:prSet presAssocID="{6A177215-D9E6-4441-959F-3DC36DC712FD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F5C3A4-C823-41E4-879D-0F4B38683F2F}" type="presOf" srcId="{AE9D3174-3B06-4873-A4C2-55D3B62EA236}" destId="{99E0DBC3-41FF-4078-A26D-58EECE0CE1D5}" srcOrd="0" destOrd="0" presId="urn:microsoft.com/office/officeart/2005/8/layout/hProcess7#1"/>
    <dgm:cxn modelId="{26C233E9-EDF9-40BD-A5BB-E02CF607F78B}" type="presOf" srcId="{273F4EF8-C529-4B6A-88CB-D79A215DE47F}" destId="{55C6C7FF-DCF0-4F0B-94CC-33ACBC237DEE}" srcOrd="1" destOrd="0" presId="urn:microsoft.com/office/officeart/2005/8/layout/hProcess7#1"/>
    <dgm:cxn modelId="{4F9271E8-77EC-402E-86F7-2CA4E296DB80}" type="presOf" srcId="{6A177215-D9E6-4441-959F-3DC36DC712FD}" destId="{9D1CC5D6-21D6-42FB-B18B-F059EA3D996D}" srcOrd="0" destOrd="0" presId="urn:microsoft.com/office/officeart/2005/8/layout/hProcess7#1"/>
    <dgm:cxn modelId="{850D06D1-84C6-40D6-ABDB-03158AD593FD}" type="presOf" srcId="{6A5305B1-EF33-4D9D-8C5C-37E013611132}" destId="{3F4DFAAF-9897-44F3-A779-CC7396540EF2}" srcOrd="0" destOrd="0" presId="urn:microsoft.com/office/officeart/2005/8/layout/hProcess7#1"/>
    <dgm:cxn modelId="{81FEE483-B5D5-47E7-BE32-57FA9955F259}" srcId="{6A177215-D9E6-4441-959F-3DC36DC712FD}" destId="{AE9D3174-3B06-4873-A4C2-55D3B62EA236}" srcOrd="0" destOrd="0" parTransId="{18578E96-4AA7-4F8B-BB9A-D71A300E109F}" sibTransId="{16332A0E-54DD-41BC-A59C-7CAEE62CEBE3}"/>
    <dgm:cxn modelId="{F0B8485C-7B9C-4AD4-80B0-0888F6B206D6}" srcId="{273F4EF8-C529-4B6A-88CB-D79A215DE47F}" destId="{82BEFDBF-098B-4916-916D-3FFB00756459}" srcOrd="0" destOrd="0" parTransId="{6F552A8D-170E-455B-A5C7-4AC842FDFA86}" sibTransId="{75C13141-A77B-4EFA-9BE2-117362FE98B7}"/>
    <dgm:cxn modelId="{583D957E-EFF9-4AE7-81D2-8B5AE7206560}" srcId="{6A5305B1-EF33-4D9D-8C5C-37E013611132}" destId="{273F4EF8-C529-4B6A-88CB-D79A215DE47F}" srcOrd="0" destOrd="0" parTransId="{BD4A6A08-4F81-49D3-A9F0-95F56AF776F4}" sibTransId="{99847F1A-7CEF-401D-AFB1-BF9B4392BD39}"/>
    <dgm:cxn modelId="{8C07E46B-9C2B-4866-A4E5-F4D8992A859D}" srcId="{6A5305B1-EF33-4D9D-8C5C-37E013611132}" destId="{6A177215-D9E6-4441-959F-3DC36DC712FD}" srcOrd="1" destOrd="0" parTransId="{A63F8256-B63B-42F4-A5E3-66BF2CDB509A}" sibTransId="{16E5355E-2F42-4950-A358-A34C0D24915F}"/>
    <dgm:cxn modelId="{3EFABFF6-B805-45B9-80E4-8D96784EBB33}" type="presOf" srcId="{82BEFDBF-098B-4916-916D-3FFB00756459}" destId="{19B3C0A6-285C-4664-AFA0-D4FE83AD8CFA}" srcOrd="0" destOrd="0" presId="urn:microsoft.com/office/officeart/2005/8/layout/hProcess7#1"/>
    <dgm:cxn modelId="{307F1AAB-FB3C-464A-BDD6-87190B5C4CCC}" type="presOf" srcId="{273F4EF8-C529-4B6A-88CB-D79A215DE47F}" destId="{843ACD25-FA36-4154-824C-A6DE0F2197B1}" srcOrd="0" destOrd="0" presId="urn:microsoft.com/office/officeart/2005/8/layout/hProcess7#1"/>
    <dgm:cxn modelId="{633AB25C-B43D-409D-8725-95A37F11F2C5}" type="presOf" srcId="{6A177215-D9E6-4441-959F-3DC36DC712FD}" destId="{B72010EA-44E4-4902-BA12-D2B93D8F9BD9}" srcOrd="1" destOrd="0" presId="urn:microsoft.com/office/officeart/2005/8/layout/hProcess7#1"/>
    <dgm:cxn modelId="{1E13920A-8DE4-4DAA-A632-F3EFD72ABAB9}" type="presParOf" srcId="{3F4DFAAF-9897-44F3-A779-CC7396540EF2}" destId="{3FFCE74D-A64F-4580-84A8-99E1B2A02A05}" srcOrd="0" destOrd="0" presId="urn:microsoft.com/office/officeart/2005/8/layout/hProcess7#1"/>
    <dgm:cxn modelId="{8C31F578-F924-4E58-B96B-C5F89298309F}" type="presParOf" srcId="{3FFCE74D-A64F-4580-84A8-99E1B2A02A05}" destId="{843ACD25-FA36-4154-824C-A6DE0F2197B1}" srcOrd="0" destOrd="0" presId="urn:microsoft.com/office/officeart/2005/8/layout/hProcess7#1"/>
    <dgm:cxn modelId="{31BFE51F-8D60-4D7F-8A1F-9139CA01DD17}" type="presParOf" srcId="{3FFCE74D-A64F-4580-84A8-99E1B2A02A05}" destId="{55C6C7FF-DCF0-4F0B-94CC-33ACBC237DEE}" srcOrd="1" destOrd="0" presId="urn:microsoft.com/office/officeart/2005/8/layout/hProcess7#1"/>
    <dgm:cxn modelId="{BD5DC78E-1804-40E8-A7A4-FFB13264D289}" type="presParOf" srcId="{3FFCE74D-A64F-4580-84A8-99E1B2A02A05}" destId="{19B3C0A6-285C-4664-AFA0-D4FE83AD8CFA}" srcOrd="2" destOrd="0" presId="urn:microsoft.com/office/officeart/2005/8/layout/hProcess7#1"/>
    <dgm:cxn modelId="{BA43198A-4E15-41C2-8B97-91F5B75E075E}" type="presParOf" srcId="{3F4DFAAF-9897-44F3-A779-CC7396540EF2}" destId="{AF42E404-31AF-4399-9AC1-A646C56F7D3D}" srcOrd="1" destOrd="0" presId="urn:microsoft.com/office/officeart/2005/8/layout/hProcess7#1"/>
    <dgm:cxn modelId="{236393D3-3619-4187-997F-52AAB556366E}" type="presParOf" srcId="{3F4DFAAF-9897-44F3-A779-CC7396540EF2}" destId="{542DBCE0-9360-41F7-90B9-849DF526F25E}" srcOrd="2" destOrd="0" presId="urn:microsoft.com/office/officeart/2005/8/layout/hProcess7#1"/>
    <dgm:cxn modelId="{B59E893A-39F3-4CEC-A4FC-69D90812DFA6}" type="presParOf" srcId="{542DBCE0-9360-41F7-90B9-849DF526F25E}" destId="{54977743-0601-4B70-AEAB-8DE5E77D532E}" srcOrd="0" destOrd="0" presId="urn:microsoft.com/office/officeart/2005/8/layout/hProcess7#1"/>
    <dgm:cxn modelId="{4D803A07-4F9E-4E5B-8FF9-84473F91753B}" type="presParOf" srcId="{542DBCE0-9360-41F7-90B9-849DF526F25E}" destId="{1D9C06C0-6176-401A-8006-D624D9E2B171}" srcOrd="1" destOrd="0" presId="urn:microsoft.com/office/officeart/2005/8/layout/hProcess7#1"/>
    <dgm:cxn modelId="{CDF86EE2-7BCB-413C-BDAB-0C107FF6A6DE}" type="presParOf" srcId="{542DBCE0-9360-41F7-90B9-849DF526F25E}" destId="{EF0CFCC9-474E-4467-B575-C6A98C36B620}" srcOrd="2" destOrd="0" presId="urn:microsoft.com/office/officeart/2005/8/layout/hProcess7#1"/>
    <dgm:cxn modelId="{48020C1E-A094-44F6-BE88-55716D4D2CF1}" type="presParOf" srcId="{3F4DFAAF-9897-44F3-A779-CC7396540EF2}" destId="{70FA364F-C963-4828-A47F-334D3D2198D8}" srcOrd="3" destOrd="0" presId="urn:microsoft.com/office/officeart/2005/8/layout/hProcess7#1"/>
    <dgm:cxn modelId="{5C7E1515-287C-43A0-A58B-5D484B44F13B}" type="presParOf" srcId="{3F4DFAAF-9897-44F3-A779-CC7396540EF2}" destId="{B95F82E6-B342-4656-A9A5-AC17AA302271}" srcOrd="4" destOrd="0" presId="urn:microsoft.com/office/officeart/2005/8/layout/hProcess7#1"/>
    <dgm:cxn modelId="{97A4C3E5-87D3-4827-97E9-BFD23C5CFB3F}" type="presParOf" srcId="{B95F82E6-B342-4656-A9A5-AC17AA302271}" destId="{9D1CC5D6-21D6-42FB-B18B-F059EA3D996D}" srcOrd="0" destOrd="0" presId="urn:microsoft.com/office/officeart/2005/8/layout/hProcess7#1"/>
    <dgm:cxn modelId="{711D31EC-1F63-4DE9-85C6-9CA15CF72392}" type="presParOf" srcId="{B95F82E6-B342-4656-A9A5-AC17AA302271}" destId="{B72010EA-44E4-4902-BA12-D2B93D8F9BD9}" srcOrd="1" destOrd="0" presId="urn:microsoft.com/office/officeart/2005/8/layout/hProcess7#1"/>
    <dgm:cxn modelId="{AC2CF132-2657-483E-BD15-D8CB43D2D1E8}" type="presParOf" srcId="{B95F82E6-B342-4656-A9A5-AC17AA302271}" destId="{99E0DBC3-41FF-4078-A26D-58EECE0CE1D5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3F21-690F-4F67-9BD8-3D7FE1A7568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7D815-BCD8-42DD-86EC-66EB81E95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92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66850" y="769938"/>
            <a:ext cx="3925888" cy="2943225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3171" y="4002494"/>
            <a:ext cx="5551953" cy="4310378"/>
          </a:xfrm>
        </p:spPr>
        <p:txBody>
          <a:bodyPr/>
          <a:lstStyle/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29208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DA98E4-8582-492A-80F5-05FFCF9C630F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31D927-843F-4FFD-B17E-E3753EAD1F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3CF0C-0E05-4BCB-9019-49A36F77B932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64804-EE8A-495D-81EF-B8616C5936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C48EE9-B728-445E-A45E-AF38F976A837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4F0E6-3792-4812-98AC-91748CB1B1E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8885E-2388-4E83-95AE-B63798F397A5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74CA7-0D7B-489E-A763-977BDD21340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CDB1CB-3818-4DB4-BA01-C93D132DDD00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3FCEA-6C77-4A00-A66E-2D29535A81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6C48C-BC72-4F6B-9735-1E58786DB992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54069-EDC9-4389-9BB0-6820EC8C0C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44B6B-27E8-4CBF-BB79-075577D23890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37FA-6979-4365-BBC2-040F490A0C1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16144-105A-44E8-A8A6-CC35FAE357C2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BBD3A-A257-4D2E-9494-D3C8E63697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844D69-4714-403C-97C1-1392738ECDF8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8254B-D60F-498B-949B-4B920C5185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5A13D-C874-49C5-A180-09E0BDD621D7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06A3F-043A-4E52-9615-2349C307E5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6B402-3A55-4C19-A90B-C3D4867DBDB4}" type="datetime1">
              <a:rPr lang="en-US">
                <a:solidFill>
                  <a:srgbClr val="000000"/>
                </a:solidFill>
              </a:rPr>
              <a:pPr/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45471-E8C4-4117-AFBD-127A533C20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40E851-B133-4304-BC66-0EBF80C3C28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3/24/2021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89E363-E078-4BBF-AF88-828E389CCF6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79878\Downloads\video%20(1)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79878\Downloads\production%20ID_4040225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79878\Downloads\production%20ID_4695813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bookshop.ru/71015.html" TargetMode="External"/><Relationship Id="rId2" Type="http://schemas.openxmlformats.org/officeDocument/2006/relationships/hyperlink" Target="http://www.iprbookshop.ru/69394.html2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bookshop.ru/60793.html" TargetMode="External"/><Relationship Id="rId2" Type="http://schemas.openxmlformats.org/officeDocument/2006/relationships/hyperlink" Target="http://www.iprbookshop.ru/3637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udmedlib.ru/book/ISBN9785970429761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79878\Downloads\video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79878\Downloads\production%20ID_4267800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79878\Downloads\video%20(2).mp4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E93-D0F5-49EE-8E42-3F1F66B826A5}" type="slidenum">
              <a:rPr lang="ru-RU">
                <a:solidFill>
                  <a:srgbClr val="000000"/>
                </a:solidFill>
              </a:rPr>
              <a:pPr/>
              <a:t>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313" name="Rectangle 3"/>
          <p:cNvSpPr>
            <a:spLocks noGrp="1"/>
          </p:cNvSpPr>
          <p:nvPr>
            <p:ph type="subTitle" idx="4294967295"/>
          </p:nvPr>
        </p:nvSpPr>
        <p:spPr>
          <a:xfrm>
            <a:off x="0" y="1935163"/>
            <a:ext cx="9144000" cy="4389437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Семья в современном российском обществе</a:t>
            </a:r>
            <a:endParaRPr lang="ru-RU" sz="5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ru-RU" sz="61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z="4400" dirty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r">
              <a:buFont typeface="Wingdings" pitchFamily="2" charset="2"/>
              <a:buNone/>
            </a:pPr>
            <a:endParaRPr lang="ru-RU" sz="4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764704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Типы брака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44824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Парный брак </a:t>
            </a:r>
            <a:r>
              <a:rPr lang="ru-RU" dirty="0" smtClean="0"/>
              <a:t>– равенство между супругами, в период изменения матриархата на патриархат. Датируется временами варварства. </a:t>
            </a:r>
          </a:p>
          <a:p>
            <a:r>
              <a:rPr lang="ru-RU" b="1" dirty="0" smtClean="0"/>
              <a:t>Экзогамный брак </a:t>
            </a:r>
            <a:r>
              <a:rPr lang="ru-RU" dirty="0" smtClean="0"/>
              <a:t>– </a:t>
            </a:r>
            <a:r>
              <a:rPr lang="ru-RU" dirty="0" err="1" smtClean="0"/>
              <a:t>брак</a:t>
            </a:r>
            <a:r>
              <a:rPr lang="ru-RU" dirty="0" smtClean="0"/>
              <a:t>, заключающийся согласно традициям, в рамках одного социального слоя, общины. Браки заключаются вне родовой группы. </a:t>
            </a:r>
          </a:p>
          <a:p>
            <a:r>
              <a:rPr lang="ru-RU" b="1" dirty="0" smtClean="0"/>
              <a:t>Эндогамный брак </a:t>
            </a:r>
            <a:r>
              <a:rPr lang="ru-RU" dirty="0" smtClean="0"/>
              <a:t>– </a:t>
            </a:r>
            <a:r>
              <a:rPr lang="ru-RU" dirty="0" err="1" smtClean="0"/>
              <a:t>брак</a:t>
            </a:r>
            <a:r>
              <a:rPr lang="ru-RU" dirty="0" smtClean="0"/>
              <a:t>, заключающийся согласно традициям в племенах, нациях, кастах. </a:t>
            </a:r>
          </a:p>
          <a:p>
            <a:r>
              <a:rPr lang="ru-RU" dirty="0" smtClean="0"/>
              <a:t>Выделяют большое количество браков: по любви, по договорённости, гостевой брак и т.д.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4464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Особую значимость приобретают основные жизненные ориентации или жизненные стратегии семейных партнеров: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внутренний контроль – внешний контроль;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эгоизм – альтруизм;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ориентация на общественные нормы – на себя;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принятие противоречий - их неприятие;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чувство собственного достоинства – неверие в себя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79878\Downloads\b7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3635896" cy="3635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132856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постоянное стремление партнеров к сохранению семьи;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желание и способность партнеров к согласованным действиям на благо семьи;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инициативность каждого супруга в решении семейных проблем и реальный вклад каждого в общественные дела;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разумное сочетание разнообразных личных целей и потребностей с общесемейными делами и потребностями;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стремление в трудную минуту к эмоциональному единению и сплочению;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эстетическая привлекательность (внешний вид, манера поведения и т.д.);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способность эмоционально согреть супруга, т.е. вести себя так, чтобы создать атмосферу доверия, непринужденности, сердечности.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20688"/>
            <a:ext cx="5472608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другим факторам, стабилизирующим семейные отношения, относят:</a:t>
            </a:r>
          </a:p>
        </p:txBody>
      </p:sp>
      <p:pic>
        <p:nvPicPr>
          <p:cNvPr id="35842" name="Picture 2" descr="https://kpravda.ru/wp-content/uploads/2019/10/sem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801850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1"/>
            <a:ext cx="8316416" cy="442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359" algn="just"/>
            <a:r>
              <a:rPr lang="ru-RU" dirty="0">
                <a:latin typeface="Times New Roman" pitchFamily="18"/>
                <a:cs typeface="Times New Roman" pitchFamily="18"/>
              </a:rPr>
              <a:t>По мнению исследователя Г. </a:t>
            </a:r>
            <a:r>
              <a:rPr lang="ru-RU" dirty="0" err="1">
                <a:latin typeface="Times New Roman" pitchFamily="18"/>
                <a:cs typeface="Times New Roman" pitchFamily="18"/>
              </a:rPr>
              <a:t>Навайтиса</a:t>
            </a:r>
            <a:r>
              <a:rPr lang="ru-RU" dirty="0">
                <a:latin typeface="Times New Roman" pitchFamily="18"/>
                <a:cs typeface="Times New Roman" pitchFamily="18"/>
              </a:rPr>
              <a:t> можно обозначить следующие основные группы семейных потребностей:</a:t>
            </a:r>
          </a:p>
          <a:p>
            <a:pPr lvl="0" indent="450359" algn="just"/>
            <a:r>
              <a:rPr lang="ru-RU" dirty="0">
                <a:latin typeface="Times New Roman" pitchFamily="18"/>
                <a:cs typeface="Times New Roman" pitchFamily="18"/>
              </a:rPr>
              <a:t>- создание и поддержание материальных условий жизнедеятельности семьи;</a:t>
            </a:r>
          </a:p>
          <a:p>
            <a:pPr lvl="0" indent="450359" algn="just"/>
            <a:r>
              <a:rPr lang="ru-RU" dirty="0">
                <a:latin typeface="Times New Roman" pitchFamily="18"/>
                <a:cs typeface="Times New Roman" pitchFamily="18"/>
              </a:rPr>
              <a:t>- потребности в любви и опеке, связанные с материнством;</a:t>
            </a:r>
          </a:p>
          <a:p>
            <a:pPr lvl="0" indent="450359" algn="just"/>
            <a:r>
              <a:rPr lang="ru-RU" dirty="0">
                <a:latin typeface="Times New Roman" pitchFamily="18"/>
                <a:cs typeface="Times New Roman" pitchFamily="18"/>
              </a:rPr>
              <a:t>- потребности в психологической и физической близости;</a:t>
            </a:r>
          </a:p>
          <a:p>
            <a:pPr lvl="0" indent="450359" algn="just"/>
            <a:r>
              <a:rPr lang="ru-RU" dirty="0">
                <a:latin typeface="Times New Roman" pitchFamily="18"/>
                <a:cs typeface="Times New Roman" pitchFamily="18"/>
              </a:rPr>
              <a:t>- потребность в семейном общении.</a:t>
            </a:r>
          </a:p>
          <a:p>
            <a:pPr lvl="0" indent="450359" algn="just"/>
            <a:endParaRPr lang="ru-RU" dirty="0"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108000"/>
              </a:lnSpc>
              <a:spcAft>
                <a:spcPts val="799"/>
              </a:spcAft>
            </a:pPr>
            <a:r>
              <a:rPr lang="ru-RU" dirty="0">
                <a:latin typeface="Times New Roman" pitchFamily="18"/>
                <a:cs typeface="Times New Roman" pitchFamily="18"/>
              </a:rPr>
              <a:t>Исходя из такого деления, можно четко обозначить основные сферы семейного влияния: быт, дети, интимность и семейное общение. Несомненно, те потребности, которые удовлетворяются в семье, могут быть реализованы вне семьи, но только семья может все эти потребности объединить и удовлетворить в комплексе. Происходит это через реализацию семейных функций: репродуктивной, воспитательной, экономической, хозяйственно-бытовой, </a:t>
            </a:r>
            <a:r>
              <a:rPr lang="ru-RU" dirty="0" err="1">
                <a:latin typeface="Times New Roman" pitchFamily="18"/>
                <a:cs typeface="Times New Roman" pitchFamily="18"/>
              </a:rPr>
              <a:t>досуговой</a:t>
            </a:r>
            <a:r>
              <a:rPr lang="ru-RU" dirty="0">
                <a:latin typeface="Times New Roman" pitchFamily="18"/>
                <a:cs typeface="Times New Roman" pitchFamily="18"/>
              </a:rPr>
              <a:t>, эмоциональной поддержки, статусной, сексуальной и др. Единого перечня основных функций семьи не существует.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692696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Функции семьи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916832"/>
            <a:ext cx="4355976" cy="3898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8000"/>
              </a:lnSpc>
              <a:spcAft>
                <a:spcPts val="799"/>
              </a:spcAft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1)	хозяйственно – экономическая (хозяйственно – бытовая).</a:t>
            </a:r>
          </a:p>
          <a:p>
            <a:pPr lvl="0" algn="ctr">
              <a:lnSpc>
                <a:spcPct val="108000"/>
              </a:lnSpc>
              <a:spcAft>
                <a:spcPts val="799"/>
              </a:spcAft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2)	Репродуктивная функция.</a:t>
            </a:r>
          </a:p>
          <a:p>
            <a:pPr lvl="0" algn="ctr">
              <a:lnSpc>
                <a:spcPct val="108000"/>
              </a:lnSpc>
              <a:spcAft>
                <a:spcPts val="799"/>
              </a:spcAft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3)	 Регенеративная функция (от лат. </a:t>
            </a:r>
            <a:r>
              <a:rPr lang="ru-RU" sz="1600" dirty="0" err="1" smtClean="0">
                <a:latin typeface="Times New Roman" pitchFamily="18"/>
                <a:cs typeface="Times New Roman" pitchFamily="18"/>
              </a:rPr>
              <a:t>regeneration</a:t>
            </a:r>
            <a:r>
              <a:rPr lang="ru-RU" sz="1600" dirty="0" smtClean="0">
                <a:latin typeface="Times New Roman" pitchFamily="18"/>
                <a:cs typeface="Times New Roman" pitchFamily="18"/>
              </a:rPr>
              <a:t> – возрождение, возобновление).</a:t>
            </a:r>
          </a:p>
          <a:p>
            <a:pPr lvl="0" algn="ctr">
              <a:lnSpc>
                <a:spcPct val="108000"/>
              </a:lnSpc>
              <a:spcAft>
                <a:spcPts val="799"/>
              </a:spcAft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4)	 Воспитательная функция</a:t>
            </a:r>
          </a:p>
          <a:p>
            <a:pPr lvl="0" algn="ctr">
              <a:lnSpc>
                <a:spcPct val="108000"/>
              </a:lnSpc>
              <a:spcAft>
                <a:spcPts val="799"/>
              </a:spcAft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5)	 Рекреативная функция (лат. </a:t>
            </a:r>
            <a:r>
              <a:rPr lang="ru-RU" sz="1600" dirty="0" err="1" smtClean="0">
                <a:latin typeface="Times New Roman" pitchFamily="18"/>
                <a:cs typeface="Times New Roman" pitchFamily="18"/>
              </a:rPr>
              <a:t>Recreation</a:t>
            </a:r>
            <a:r>
              <a:rPr lang="ru-RU" sz="1600" dirty="0" smtClean="0">
                <a:latin typeface="Times New Roman" pitchFamily="18"/>
                <a:cs typeface="Times New Roman" pitchFamily="18"/>
              </a:rPr>
              <a:t> – восстановление). Она</a:t>
            </a:r>
          </a:p>
          <a:p>
            <a:pPr lvl="0" algn="ctr">
              <a:lnSpc>
                <a:spcPct val="108000"/>
              </a:lnSpc>
              <a:spcAft>
                <a:spcPts val="799"/>
              </a:spcAft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6)	Психотерапевтическая функция или функция эмоциональной поддержки.</a:t>
            </a:r>
          </a:p>
          <a:p>
            <a:pPr lvl="0" algn="ctr">
              <a:lnSpc>
                <a:spcPct val="108000"/>
              </a:lnSpc>
              <a:spcAft>
                <a:spcPts val="799"/>
              </a:spcAft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7)	Функция сексуального регулирования.</a:t>
            </a:r>
            <a:endParaRPr lang="ru-RU" sz="16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836712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Традиционные семейные функции</a:t>
            </a:r>
            <a:endParaRPr lang="ru-RU" b="1" dirty="0"/>
          </a:p>
        </p:txBody>
      </p:sp>
      <p:pic>
        <p:nvPicPr>
          <p:cNvPr id="6" name="video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3600400" cy="4229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15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611560" y="188640"/>
            <a:ext cx="8136904" cy="22354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2492896"/>
            <a:ext cx="7200800" cy="352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359" algn="just"/>
            <a:r>
              <a:rPr lang="ru-RU" dirty="0" smtClean="0">
                <a:latin typeface="Times New Roman" pitchFamily="18"/>
                <a:cs typeface="Times New Roman" pitchFamily="18"/>
              </a:rPr>
              <a:t>1.	Стадия бездетности или </a:t>
            </a:r>
            <a:r>
              <a:rPr lang="ru-RU" dirty="0" err="1" smtClean="0">
                <a:latin typeface="Times New Roman" pitchFamily="18"/>
                <a:cs typeface="Times New Roman" pitchFamily="18"/>
              </a:rPr>
              <a:t>предродительства</a:t>
            </a:r>
            <a:r>
              <a:rPr lang="ru-RU" dirty="0" smtClean="0">
                <a:latin typeface="Times New Roman" pitchFamily="18"/>
                <a:cs typeface="Times New Roman" pitchFamily="18"/>
              </a:rPr>
              <a:t>. Начинается заключением брака и заканчивается появлением в семье первенца.</a:t>
            </a:r>
          </a:p>
          <a:p>
            <a:pPr lvl="0" indent="450359" algn="just"/>
            <a:r>
              <a:rPr lang="ru-RU" dirty="0" smtClean="0">
                <a:latin typeface="Times New Roman" pitchFamily="18"/>
                <a:cs typeface="Times New Roman" pitchFamily="18"/>
              </a:rPr>
              <a:t>2.	Стадия </a:t>
            </a:r>
            <a:r>
              <a:rPr lang="ru-RU" dirty="0" err="1" smtClean="0">
                <a:latin typeface="Times New Roman" pitchFamily="18"/>
                <a:cs typeface="Times New Roman" pitchFamily="18"/>
              </a:rPr>
              <a:t>социализационного</a:t>
            </a:r>
            <a:r>
              <a:rPr lang="ru-RU" dirty="0" smtClean="0">
                <a:latin typeface="Times New Roman" pitchFamily="18"/>
                <a:cs typeface="Times New Roman" pitchFamily="18"/>
              </a:rPr>
              <a:t> </a:t>
            </a:r>
            <a:r>
              <a:rPr lang="ru-RU" dirty="0" err="1" smtClean="0">
                <a:latin typeface="Times New Roman" pitchFamily="18"/>
                <a:cs typeface="Times New Roman" pitchFamily="18"/>
              </a:rPr>
              <a:t>родительства</a:t>
            </a:r>
            <a:r>
              <a:rPr lang="ru-RU" dirty="0" smtClean="0">
                <a:latin typeface="Times New Roman" pitchFamily="18"/>
                <a:cs typeface="Times New Roman" pitchFamily="18"/>
              </a:rPr>
              <a:t>. Внутри нее выделяются два этапа: репродуктивного </a:t>
            </a:r>
            <a:r>
              <a:rPr lang="ru-RU" dirty="0" err="1" smtClean="0">
                <a:latin typeface="Times New Roman" pitchFamily="18"/>
                <a:cs typeface="Times New Roman" pitchFamily="18"/>
              </a:rPr>
              <a:t>родительства</a:t>
            </a:r>
            <a:r>
              <a:rPr lang="ru-RU" dirty="0" smtClean="0">
                <a:latin typeface="Times New Roman" pitchFamily="18"/>
                <a:cs typeface="Times New Roman" pitchFamily="18"/>
              </a:rPr>
              <a:t> и </a:t>
            </a:r>
            <a:r>
              <a:rPr lang="ru-RU" dirty="0" err="1" smtClean="0">
                <a:latin typeface="Times New Roman" pitchFamily="18"/>
                <a:cs typeface="Times New Roman" pitchFamily="18"/>
              </a:rPr>
              <a:t>пострепродуктивный</a:t>
            </a:r>
            <a:r>
              <a:rPr lang="ru-RU" dirty="0" smtClean="0">
                <a:latin typeface="Times New Roman" pitchFamily="18"/>
                <a:cs typeface="Times New Roman" pitchFamily="18"/>
              </a:rPr>
              <a:t> этап. Стадия начинается рождением первенца и заканчивается вступлением в брак одного из детей.</a:t>
            </a:r>
          </a:p>
          <a:p>
            <a:pPr lvl="0" indent="450359" algn="just"/>
            <a:r>
              <a:rPr lang="ru-RU" dirty="0" smtClean="0">
                <a:latin typeface="Times New Roman" pitchFamily="18"/>
                <a:cs typeface="Times New Roman" pitchFamily="18"/>
              </a:rPr>
              <a:t>3.	Стадия «пустого гнезда». Начинается с уходом последнего ребенка из родительской семьи и заканчивается появлением первого внука.</a:t>
            </a:r>
          </a:p>
          <a:p>
            <a:pPr lvl="0" indent="450359" algn="just"/>
            <a:r>
              <a:rPr lang="ru-RU" dirty="0" smtClean="0">
                <a:latin typeface="Times New Roman" pitchFamily="18"/>
                <a:cs typeface="Times New Roman" pitchFamily="18"/>
              </a:rPr>
              <a:t>4.	Стадия </a:t>
            </a:r>
            <a:r>
              <a:rPr lang="ru-RU" dirty="0" err="1" smtClean="0">
                <a:latin typeface="Times New Roman" pitchFamily="18"/>
                <a:cs typeface="Times New Roman" pitchFamily="18"/>
              </a:rPr>
              <a:t>прародительства</a:t>
            </a:r>
            <a:r>
              <a:rPr lang="ru-RU" dirty="0" smtClean="0">
                <a:latin typeface="Times New Roman" pitchFamily="18"/>
                <a:cs typeface="Times New Roman" pitchFamily="18"/>
              </a:rPr>
              <a:t>. Начинается рождением первого внука и заканчивается распадом семьи, смертью одного или обоих прародителей.</a:t>
            </a:r>
            <a:endParaRPr lang="ru-RU" dirty="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48680"/>
            <a:ext cx="6030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Статусно-ролевая</a:t>
            </a:r>
            <a:r>
              <a:rPr lang="ru-RU" sz="2400" b="1" i="1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 и ценностная структура современной семьи.</a:t>
            </a:r>
            <a:r>
              <a:rPr lang="ru-RU" b="0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916832"/>
            <a:ext cx="59401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Оценка состояния современной семьи позволяет говорить о существовании целого ряда противоречий между ролями и статусами носителей этих ролей.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Особенно ярко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статусно-ролевой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конфликт виден на примере российских женщин. Женщина в современной российской семье исполняет роль хозяйки, матери, жены. Её обязанности перед семьёй трактуются весьма широко: ведение домашнего хозяйства, уход за детьми, профессиональная деятельность и многое другое. Но требования к женщинам зачастую превышают пределы их возможностей. Количество обязанностей у женщин оказывается значительно больше суммы прав.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roduction ID_404022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1844824"/>
            <a:ext cx="2688299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043608" y="1700808"/>
            <a:ext cx="70202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Необходимо отметить, что при всём многообразии факторов, влияющих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статусно-ролевые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позиции в семье (этнополитический, экономический, территориальный, культурологический,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социально-психологичский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главным остаётся социально-экономический фактор.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Материально-финансовое положение семей определяет их принадлежность к более или менее благополучной прослойке общества. Семьи либо скатываются за черту бедности, либо чувствуют себя социально защищёнными и решают преимущественно нравственно-психологические проблемы.      В числе социально успешных семей наших дней семьи крупных предпринимателей, работников банковской и финансовых сфер, управленцев высшего звена. В современном российском обществе можно видеть прямую зависимость власти в семье от успешной профессиональной деятельности одного из супругов.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 descr="https://im0-tub-ru.yandex.net/i?id=9c84ae3885d5b7de21d5af2675e76ad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3960440" cy="125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259632" y="211722"/>
            <a:ext cx="66247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Распределение ролей супругов зависит от их экономического статуса: чем он выше, тем шире объём их прав, тем масштабнее сфера лидерства.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В семьях, где мужчины сумели реализовать свой интеллектуальный, творческий потенциал, главенство принадлежит им. В тех семьях, где высокие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заработки-удел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женщины, они руководят семьёй.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 descr="https://media.apnarm.net.au/media/images/2016/06/13/b88165056z1_20160613150435_000g8t6ouc92-0-zl61zyiie92wtq3gdm2_t1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312367" cy="4536504"/>
          </a:xfrm>
          <a:prstGeom prst="rect">
            <a:avLst/>
          </a:prstGeom>
          <a:noFill/>
        </p:spPr>
      </p:pic>
      <p:pic>
        <p:nvPicPr>
          <p:cNvPr id="41989" name="Picture 5" descr="https://avatars.mds.yandex.net/get-zen_doc/1540250/pub_5d627ad2028d6800ad089520_5d627df003bdd400ae03b05a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672408" cy="4509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136904" cy="2160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755576" y="476672"/>
            <a:ext cx="75608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Модели семейной власти напрямую связаны с тем, к какой нации принадлежит семья и в каком регионе она функционирует. В тех регионах, где менталитет восточный (Северный Кавказ, Республики Тыва и Коми, Башкортостан, Татарстан, Калмыкия и другие), высокий статус мужчины не подлежит сомнению, как и подчинённое положение детей по отношению к взрослым. Если же речь идёт о смешанных в расовом, конфессиональном и национальном отношениях семьях, то более высоким будет статус тех отцов семейства, которые принадлежат к титульной расе или нации и более низким статус мужчин, не относящихся к данной категории людей.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 descr="https://i.pinimg.com/originals/e2/f8/b5/e2f8b5d97368c7afa8f57d173fa19e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3126302" cy="2087051"/>
          </a:xfrm>
          <a:prstGeom prst="rect">
            <a:avLst/>
          </a:prstGeom>
          <a:noFill/>
        </p:spPr>
      </p:pic>
      <p:pic>
        <p:nvPicPr>
          <p:cNvPr id="43013" name="Picture 5" descr="http://respublika11.ru/wp-content/uploads/2018/06/L6Gj0Wea_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390247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47215.selcdn.ru/bingo/default/moddocument/1435/fdbd15eb7e71fc70b23f02370c8a55588003d5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365104"/>
            <a:ext cx="2376264" cy="1584176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764704"/>
            <a:ext cx="3168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 лекции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72816"/>
            <a:ext cx="684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ru-RU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1. Происхождение </a:t>
            </a:r>
            <a:r>
              <a:rPr lang="ru-RU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семьи</a:t>
            </a:r>
          </a:p>
          <a:p>
            <a:pPr lvl="0" hangingPunct="0"/>
            <a:endParaRPr lang="ru-RU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lvl="0" hangingPunct="0"/>
            <a:r>
              <a:rPr lang="ru-RU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2. Структурная характеристика семьи.</a:t>
            </a:r>
          </a:p>
          <a:p>
            <a:pPr lvl="0" hangingPunct="0"/>
            <a:endParaRPr lang="ru-RU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lvl="0" hangingPunct="0"/>
            <a:r>
              <a:rPr lang="ru-RU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3. </a:t>
            </a:r>
            <a:r>
              <a:rPr lang="ru-RU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Статусно-ролевая</a:t>
            </a:r>
            <a:r>
              <a:rPr lang="ru-RU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и ценностная структура современной семьи.</a:t>
            </a:r>
          </a:p>
          <a:p>
            <a:pPr lvl="0" hangingPunct="0"/>
            <a:endParaRPr lang="ru-RU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lvl="0" hangingPunct="0"/>
            <a:r>
              <a:rPr lang="ru-RU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. Психология и культура семейных отношений</a:t>
            </a:r>
          </a:p>
          <a:p>
            <a:pPr lvl="0" hangingPunct="0"/>
            <a:endParaRPr lang="ru-RU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lvl="0" hangingPunct="0"/>
            <a:r>
              <a:rPr lang="ru-RU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. Моральная и социальная ответственность личности </a:t>
            </a:r>
          </a:p>
          <a:p>
            <a:pPr lvl="0" hangingPunct="0"/>
            <a:r>
              <a:rPr lang="ru-RU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за свое репродуктивное здоровье</a:t>
            </a:r>
            <a:r>
              <a:rPr lang="ru-RU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.</a:t>
            </a:r>
          </a:p>
          <a:p>
            <a:pPr lvl="0" hangingPunct="0"/>
            <a:endParaRPr lang="ru-RU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260668"/>
            <a:ext cx="8816880" cy="11333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0"/>
              </a:spcBef>
            </a:pPr>
            <a:r>
              <a:rPr lang="ru-RU" sz="4400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Психология и культура семейных отношений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67544" y="2060848"/>
            <a:ext cx="8229600" cy="3977698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None/>
              <a:defRPr lang="ru-RU" sz="34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Char char="●"/>
              <a:defRPr lang="ru-RU" sz="34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25"/>
              </a:spcAft>
              <a:buSzPct val="75000"/>
              <a:buFont typeface="StarSymbol"/>
              <a:buChar char="–"/>
              <a:defRPr lang="ru-RU" sz="304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16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09"/>
              </a:spcAft>
              <a:buSzPct val="75000"/>
              <a:buFont typeface="StarSymbol"/>
              <a:buChar char="–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marL="0" indent="408521" algn="just">
              <a:buNone/>
            </a:pPr>
            <a:r>
              <a:rPr lang="ru-RU" sz="1600" dirty="0">
                <a:latin typeface="Times New Roman" pitchFamily="18"/>
                <a:cs typeface="Times New Roman" pitchFamily="18"/>
              </a:rPr>
              <a:t>Психологическая совместимость представляет собой достаточно эффективное сотрудничество брачных партнеров в многообразных видах семейной деятельности, согласованное разделение труда, прав, обязанностей. Психологическая совместимость брачных партнеров основана на взаимном положительном психологическом восприятии качеств характера, темперамента, ума, привычек и потребностей. Психологическая совместимость также основана на взаимном уважении, симпатии, дружбе, любви, на единстве взглядов и представлений. Это понятие включает в себя взаимное принятие, взаимное согласие относительно вклада каждого из участников семейной кооперации. Психологическая совместимость — совокупность положительных эмоций и положительных взаимных оценок брачных партнеров. Психологическая совместимость основана на взаимной комплексной оценке образа мыслей, поведения, намерений и желаний брачных партнеров</a:t>
            </a:r>
            <a:r>
              <a:rPr lang="ru-RU" sz="1300" dirty="0">
                <a:latin typeface="Times New Roman" pitchFamily="18"/>
                <a:cs typeface="Times New Roman" pitchFamily="18"/>
              </a:rPr>
              <a:t>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5699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just">
              <a:buNone/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-нарушение этики супружеских отношений (измена, ревность);</a:t>
            </a:r>
          </a:p>
          <a:p>
            <a:pPr marL="457200" lvl="0" indent="-228600" algn="just">
              <a:buNone/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-биологическая несовместимость;</a:t>
            </a:r>
          </a:p>
          <a:p>
            <a:pPr marL="457200" lvl="0" indent="-228600" algn="just">
              <a:buNone/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-неправильные взаимоотношения супругов (одного из них) с окружающими их людьми — родственниками, знакомыми, сослуживцами и т. д.;</a:t>
            </a:r>
          </a:p>
          <a:p>
            <a:pPr marL="457200" lvl="0" indent="-228600" algn="just">
              <a:buNone/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-несовместимость интересов и потребностей;</a:t>
            </a:r>
          </a:p>
          <a:p>
            <a:pPr marL="457200" lvl="0" indent="-228600" algn="just">
              <a:buNone/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-различные педагогические позиции по отношению к ребенку;</a:t>
            </a:r>
          </a:p>
          <a:p>
            <a:pPr marL="457200" lvl="0" indent="-228600" algn="just">
              <a:buNone/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-наличие личностных недостатков или отрицательных качеств у одного, а подчас и у обоих супругов;</a:t>
            </a:r>
          </a:p>
          <a:p>
            <a:pPr marL="457200" lvl="0" indent="-228600" algn="just">
              <a:buNone/>
            </a:pPr>
            <a:r>
              <a:rPr lang="ru-RU" sz="1600" dirty="0" smtClean="0">
                <a:latin typeface="Times New Roman" pitchFamily="18"/>
                <a:cs typeface="Times New Roman" pitchFamily="18"/>
              </a:rPr>
              <a:t>-отсутствие взаимопонимания между родителями и детьми.</a:t>
            </a:r>
            <a:endParaRPr lang="ru-RU" sz="16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692696"/>
            <a:ext cx="510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Конфликты в семейных отношениях</a:t>
            </a:r>
            <a:endParaRPr lang="ru-RU" b="1" dirty="0"/>
          </a:p>
        </p:txBody>
      </p:sp>
      <p:pic>
        <p:nvPicPr>
          <p:cNvPr id="5" name="production ID_469581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268760"/>
            <a:ext cx="4680520" cy="1998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1772816"/>
            <a:ext cx="309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359" algn="just"/>
            <a:r>
              <a:rPr lang="ru-RU" dirty="0" smtClean="0">
                <a:latin typeface="Times New Roman" pitchFamily="18"/>
                <a:cs typeface="Times New Roman" pitchFamily="18"/>
              </a:rPr>
              <a:t>А. И. Кочетов называет семь основных причин, перечисляя их в соответствии с частотой встречаемости: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55576" y="2149985"/>
            <a:ext cx="752432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анализе супружеских взаимоотношений на первый план выступают те качества и свойства характера супругов, которые препятствуют установлению нормальных взаимоотношений в семье и являются провоцирующими условиями конфликтов и ссор.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Такими чертами характера, как правило, являются сварливость, мелочность, злобность, злопамятство, эгоизм, эгоцентризм, жестокость, подозрительность, зависимость, враждебность к людям, недоверчивость, отсутствие отзывчивости и теплоты, чрезмерная гордость и тщеславие, чрезмерное болезненное самолюбие, мрачность, властность, эмоциональная холодность.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5" name="Picture 3" descr="https://askgirls.ru/wp-content/uploads/2018/08/ss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456384" cy="1656184"/>
          </a:xfrm>
          <a:prstGeom prst="rect">
            <a:avLst/>
          </a:prstGeom>
          <a:noFill/>
        </p:spPr>
      </p:pic>
      <p:pic>
        <p:nvPicPr>
          <p:cNvPr id="44037" name="Picture 5" descr="https://cont.ws/uploads/pic/2017/3/endorfinterapev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4664"/>
            <a:ext cx="4104456" cy="1656184"/>
          </a:xfrm>
          <a:prstGeom prst="rect">
            <a:avLst/>
          </a:prstGeom>
          <a:noFill/>
        </p:spPr>
      </p:pic>
      <p:pic>
        <p:nvPicPr>
          <p:cNvPr id="44039" name="Picture 7" descr="https://vsezdorovo.com/wp-content/uploads/2020/05/23/ava-ast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301208"/>
            <a:ext cx="2520280" cy="1311710"/>
          </a:xfrm>
          <a:prstGeom prst="rect">
            <a:avLst/>
          </a:prstGeom>
          <a:noFill/>
        </p:spPr>
      </p:pic>
      <p:pic>
        <p:nvPicPr>
          <p:cNvPr id="44041" name="Picture 9" descr="http://www.blackpantera.ru/articles/wp-content/uploads/2020/07/conflict-man-and-woman-screaming-at-each-other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301208"/>
            <a:ext cx="2520280" cy="1316914"/>
          </a:xfrm>
          <a:prstGeom prst="rect">
            <a:avLst/>
          </a:prstGeom>
          <a:noFill/>
        </p:spPr>
      </p:pic>
      <p:pic>
        <p:nvPicPr>
          <p:cNvPr id="44043" name="Picture 11" descr="https://avatars.mds.yandex.net/get-zen_doc/1570751/pub_5de7a8278d5b5f00b251d1fd_5de7b8053d873600aeeef890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5301208"/>
            <a:ext cx="3168352" cy="1324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76672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Моральная и социальная ответственность личности за свое репродуктивное здоровье</a:t>
            </a:r>
            <a:r>
              <a:rPr lang="ru-RU" b="0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816"/>
            <a:ext cx="51845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359" algn="just"/>
            <a:r>
              <a:rPr lang="ru-RU" sz="1600" dirty="0" smtClean="0">
                <a:latin typeface="Times New Roman" pitchFamily="18"/>
                <a:cs typeface="Times New Roman" pitchFamily="18"/>
              </a:rPr>
              <a:t>Традиционно проблемы народонаселения изучались в рамках демографической науки, но в результате длительного их осмысления международной научной и политической общественностью эта проблематика стала трактоваться шире, включая медицинские и социально-психологические аспекты. Здоровье, в соответствии с определением Всемирной организации здравоохранения (ВОЗ), представляет собою состояние полного физического, духовного и социального благополучия, а не только отсутствие болезней и физических дефектов. При этом понятие «здоровье» является относительно условным и объективно устанавливается по совокупности антропометрических, клинических, физиологических и биохимических показателей, определяемых с учетом полового и возрастного факторов, а также климатических и географических условий</a:t>
            </a:r>
            <a:r>
              <a:rPr lang="ru-RU" sz="1000" dirty="0" smtClean="0">
                <a:latin typeface="Times New Roman" pitchFamily="18"/>
                <a:cs typeface="Times New Roman" pitchFamily="18"/>
              </a:rPr>
              <a:t>.</a:t>
            </a:r>
            <a:endParaRPr lang="ru-RU" sz="10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49154" name="Picture 2" descr="C:\Users\79878\Downloads\zZz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48680"/>
            <a:ext cx="309001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755576" y="2276872"/>
            <a:ext cx="78488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 репродуктивным здоровьем подразумевается не только отсутствие заболеваний репродуктивной системы, нарушений ее функций и/или процессов в ней, а и состояние полного физического и социального благополучия. Это означает возможность удовлетворенной и безопасной сексуальной жизни, способность к воспроизведению (рождению детей) и самостоятельному решению вопросов планирования семьи. Предусматривается право мужчин и женщин на информацию и доступ к безопасным, эффективным, доступным по цене и приемлемым методам регулирования рождаемости, не противоречащим закону. Утверждается возможность доступа к соответствующим услугам в области здравоохранения, позволяющим женщине благополучно перенести беременность и роды, создающим оптимальные условия для рождения здорового ребенка. В понятие «репродуктивное здоровье» включено также сексуальное здоровье - состояние, позволяющее человеку в полной мере испытывать половое влечение и реализовывать его, получая при этом удовлетворение.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3" descr="https://img2.freepng.ru/20190426/ysw/kisspng-friendship-thumb-human-behavior-laughter-illustrat-5cc2c170cf2496.1099863215562673768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0"/>
            <a:ext cx="2249630" cy="14497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548680"/>
            <a:ext cx="331212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Репродуктивное здоровье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25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0" y="-387424"/>
            <a:ext cx="9144000" cy="7047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404664"/>
            <a:ext cx="83884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типу воздействия на репродуктивное здоровье можно выделить два вида эффектов репродуктивной токсичности, являющихся результатом влияния непосредственно на мужскую и женскую половую функцию (плодовитость) и развитие потомства.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43608" y="1844824"/>
          <a:ext cx="68407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71B3-01E5-447E-AD79-3F55E52E2C3F}" type="slidenum">
              <a:rPr lang="ru-RU"/>
              <a:pPr/>
              <a:t>27</a:t>
            </a:fld>
            <a:endParaRPr lang="ru-RU"/>
          </a:p>
        </p:txBody>
      </p:sp>
      <p:sp>
        <p:nvSpPr>
          <p:cNvPr id="47105" name="TextBox 5"/>
          <p:cNvSpPr txBox="1">
            <a:spLocks noChangeArrowheads="1"/>
          </p:cNvSpPr>
          <p:nvPr/>
        </p:nvSpPr>
        <p:spPr bwMode="auto">
          <a:xfrm>
            <a:off x="914400" y="914400"/>
            <a:ext cx="7696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Основная литература</a:t>
            </a:r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r>
              <a:rPr lang="ru-RU"/>
              <a:t>1.Нестерова, В. Л. Культурология [Электронный ресурс]: учебное пособие / В. Л. Нестерова. — Электрон. текстовые данные. — Ставрополь: Северо-Кавказский федеральный университет, 2017. — 206 c. — 2227-8397. — Режим доступа: </a:t>
            </a:r>
            <a:r>
              <a:rPr lang="ru-RU">
                <a:hlinkClick r:id="rId2"/>
              </a:rPr>
              <a:t>http://www.iprbookshop.ru/69394.html2</a:t>
            </a:r>
            <a:endParaRPr lang="ru-RU"/>
          </a:p>
          <a:p>
            <a:r>
              <a:rPr lang="ru-RU"/>
              <a:t>2. Каверин, Б. И. Культурология [Электронный ресурс]: учебное пособие / Б. И. Каверин. — Электрон. текстовые данные. — М. : ЮНИТИ-ДАНА, 2017. — 287 c. — 5-238-00782-5. — Режим доступа: </a:t>
            </a:r>
            <a:r>
              <a:rPr lang="ru-RU">
                <a:hlinkClick r:id="rId3"/>
              </a:rPr>
              <a:t>http://www.iprbookshop.ru/71015.html</a:t>
            </a:r>
            <a:r>
              <a:rPr lang="ru-RU"/>
              <a:t> 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2273-C5AC-4B21-ACAE-AFE119B20D96}" type="slidenum">
              <a:rPr lang="ru-RU"/>
              <a:pPr/>
              <a:t>28</a:t>
            </a:fld>
            <a:endParaRPr lang="ru-RU"/>
          </a:p>
        </p:txBody>
      </p:sp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457200" y="1143000"/>
            <a:ext cx="8382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Дополнительная литература</a:t>
            </a:r>
          </a:p>
          <a:p>
            <a:endParaRPr lang="ru-RU" b="1" dirty="0"/>
          </a:p>
          <a:p>
            <a:r>
              <a:rPr lang="ru-RU" dirty="0"/>
              <a:t>1.Курс лекций по дисциплине "Человек и культура" : учеб. пособие для студентов факультета "Лечебное дело"/ </a:t>
            </a:r>
            <a:r>
              <a:rPr lang="ru-RU" dirty="0" err="1"/>
              <a:t>ОрГМА</a:t>
            </a:r>
            <a:r>
              <a:rPr lang="ru-RU" dirty="0"/>
              <a:t>; сост.: В. В. Вялых, Г. П. Николаева, Н. В. Пономаренко. -Оренбург, 2013, 130 с. ( </a:t>
            </a:r>
            <a:r>
              <a:rPr lang="ru-RU" dirty="0" err="1"/>
              <a:t>электр</a:t>
            </a:r>
            <a:r>
              <a:rPr lang="ru-RU" dirty="0"/>
              <a:t>. </a:t>
            </a:r>
            <a:r>
              <a:rPr lang="ru-RU" dirty="0" err="1"/>
              <a:t>учебн</a:t>
            </a:r>
            <a:r>
              <a:rPr lang="ru-RU" dirty="0"/>
              <a:t>.)</a:t>
            </a:r>
          </a:p>
          <a:p>
            <a:r>
              <a:rPr lang="ru-RU" dirty="0"/>
              <a:t>2.Гусейнов А.А. История этических учений [Электронный ресурс]: учебник для вузов/ А.А. Гусейнов [и др.]. – М.: Академический Проект, </a:t>
            </a:r>
            <a:r>
              <a:rPr lang="ru-RU" dirty="0" err="1"/>
              <a:t>Трикса</a:t>
            </a:r>
            <a:r>
              <a:rPr lang="ru-RU" dirty="0"/>
              <a:t>, 2015. – 880 c. – Режим доступа: </a:t>
            </a:r>
            <a:r>
              <a:rPr lang="ru-RU" dirty="0">
                <a:hlinkClick r:id="rId2"/>
              </a:rPr>
              <a:t>http://www.iprbookshop.ru/36377.html</a:t>
            </a:r>
            <a:r>
              <a:rPr lang="ru-RU" dirty="0"/>
              <a:t> . – ЭБС «</a:t>
            </a:r>
            <a:r>
              <a:rPr lang="ru-RU" dirty="0" err="1"/>
              <a:t>IPRbooks</a:t>
            </a:r>
            <a:r>
              <a:rPr lang="ru-RU" dirty="0"/>
              <a:t>»</a:t>
            </a:r>
          </a:p>
          <a:p>
            <a:r>
              <a:rPr lang="ru-RU" dirty="0"/>
              <a:t>3.Козьякова М.И. Исторический этикет [Электронный ресурс]/ М.И. </a:t>
            </a:r>
            <a:r>
              <a:rPr lang="ru-RU" dirty="0" err="1"/>
              <a:t>Козьякова</a:t>
            </a:r>
            <a:r>
              <a:rPr lang="ru-RU" dirty="0"/>
              <a:t>. – М.: Согласие, 2016. – 280 c. – Режим доступа: </a:t>
            </a:r>
            <a:r>
              <a:rPr lang="ru-RU" dirty="0">
                <a:hlinkClick r:id="rId3"/>
              </a:rPr>
              <a:t>http://www.iprbookshop.ru/60793.html</a:t>
            </a:r>
            <a:r>
              <a:rPr lang="ru-RU" dirty="0"/>
              <a:t>.  – ЭБС «</a:t>
            </a:r>
            <a:r>
              <a:rPr lang="ru-RU" dirty="0" err="1"/>
              <a:t>IPRbooks</a:t>
            </a:r>
            <a:r>
              <a:rPr lang="ru-RU" dirty="0"/>
              <a:t>»</a:t>
            </a:r>
          </a:p>
          <a:p>
            <a:r>
              <a:rPr lang="ru-RU" dirty="0"/>
              <a:t>4.Шамов, И.А. Биомедицинская этика [Электронный ресурс] / И.А. </a:t>
            </a:r>
            <a:r>
              <a:rPr lang="ru-RU" dirty="0" err="1"/>
              <a:t>Шамов</a:t>
            </a:r>
            <a:r>
              <a:rPr lang="ru-RU" dirty="0"/>
              <a:t>. – М. : ГЭОТАР-Медиа, 2014. – Электрон. текстовые данные. – Режим доступа: </a:t>
            </a:r>
            <a:r>
              <a:rPr lang="ru-RU" dirty="0">
                <a:hlinkClick r:id="rId4"/>
              </a:rPr>
              <a:t>http://www.studmedlib.ru/book/ISBN9785970429761.html</a:t>
            </a:r>
            <a:r>
              <a:rPr lang="ru-RU" dirty="0"/>
              <a:t> </a:t>
            </a:r>
          </a:p>
          <a:p>
            <a:r>
              <a:rPr lang="ru-RU" dirty="0"/>
              <a:t>5.Багдасарьян Н. Г. Культурология [Текст]: учебник для бакалавров: базовый курс / Н. Г. </a:t>
            </a:r>
            <a:r>
              <a:rPr lang="ru-RU" dirty="0" err="1"/>
              <a:t>Багдасарьян</a:t>
            </a:r>
            <a:r>
              <a:rPr lang="ru-RU" dirty="0"/>
              <a:t>. - 2-е изд., </a:t>
            </a:r>
            <a:r>
              <a:rPr lang="ru-RU" dirty="0" err="1"/>
              <a:t>перераб</a:t>
            </a:r>
            <a:r>
              <a:rPr lang="ru-RU" dirty="0"/>
              <a:t>. и доп. - М. : </a:t>
            </a:r>
            <a:r>
              <a:rPr lang="ru-RU" dirty="0" err="1"/>
              <a:t>Юрайт</a:t>
            </a:r>
            <a:r>
              <a:rPr lang="ru-RU" dirty="0"/>
              <a:t>, 2013. - </a:t>
            </a:r>
            <a:r>
              <a:rPr lang="ru-RU" dirty="0" smtClean="0"/>
              <a:t>549с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29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3" name="Рисунок 2" descr="Без имен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8849961" cy="4258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4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 – одна из необходимых и основных ступеней бытия человека. Через деятельность семьи реализуется связь природного и социального, обеспечивается переход от биологического к социальному состоянию индивида. Именно здесь индивид становится личностью. Семья – способ физического и духовного бытия человека, выполняет функции посредника, связующего звена между естественными и социальными основами развития общества.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764704"/>
            <a:ext cx="3765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Происхождение семьи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moi-universitet.ru/image/cache/catalog/01%20test/semja-papa-mama-dva-rebenka.jpg-768x7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402" y="0"/>
            <a:ext cx="1998982" cy="1628800"/>
          </a:xfrm>
          <a:prstGeom prst="rect">
            <a:avLst/>
          </a:prstGeom>
          <a:noFill/>
        </p:spPr>
      </p:pic>
      <p:pic>
        <p:nvPicPr>
          <p:cNvPr id="1028" name="Picture 4" descr="https://sun9-36.userapi.com/c851428/v851428980/1ba74a/dXVZCi8j9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81128"/>
            <a:ext cx="1371581" cy="1368152"/>
          </a:xfrm>
          <a:prstGeom prst="rect">
            <a:avLst/>
          </a:prstGeom>
          <a:noFill/>
        </p:spPr>
      </p:pic>
      <p:sp>
        <p:nvSpPr>
          <p:cNvPr id="7" name="Прямоугольник с одним скругленным углом 6"/>
          <p:cNvSpPr/>
          <p:nvPr/>
        </p:nvSpPr>
        <p:spPr>
          <a:xfrm>
            <a:off x="2411760" y="4005064"/>
            <a:ext cx="5616624" cy="1224136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Семья как социальный институт возникла с формированием общества.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2752" cy="1139726"/>
          </a:xfrm>
        </p:spPr>
        <p:txBody>
          <a:bodyPr/>
          <a:lstStyle/>
          <a:p>
            <a:pPr algn="ctr"/>
            <a:r>
              <a:rPr lang="ru-RU" dirty="0" smtClean="0"/>
              <a:t>Семья – это сложное социальное образование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39552" y="1844824"/>
            <a:ext cx="3600400" cy="4248472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Исследователи определяют ее как исторически конкретную систему взаимоотношений между супругами, между родителями и детьми, как малую группу, члены которой связаны брачными или родственными отношениями, общностью быта и взаимной моральной ответственностью, как социальную необходимость, которая обусловлена потребностью общества в физическом и духовном воспроизводстве населения.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4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9" name="vide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988840"/>
            <a:ext cx="4068283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6A3F-043A-4E52-9615-2349C307E568}" type="slidenum">
              <a:rPr lang="ru-RU" smtClean="0">
                <a:solidFill>
                  <a:srgbClr val="000000"/>
                </a:solidFill>
              </a:rPr>
              <a:pPr/>
              <a:t>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16833"/>
            <a:ext cx="813690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Российский исследователь В.С.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Торохтий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проводит типологию по следующим принципам:</a:t>
            </a:r>
          </a:p>
          <a:p>
            <a:pPr lvl="0">
              <a:lnSpc>
                <a:spcPct val="12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детности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бездетная, однодетная,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малодетная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и многодетная;</a:t>
            </a:r>
          </a:p>
          <a:p>
            <a:pPr lvl="0">
              <a:lnSpc>
                <a:spcPct val="12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по составу: неполная, отдельная, простая, сложная (из нескольких поколений), большая, семья повторного брака;</a:t>
            </a:r>
          </a:p>
          <a:p>
            <a:pPr lvl="0">
              <a:lnSpc>
                <a:spcPct val="12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по структуре: с одной брачной парой, с детьми или без детей, с одним из родителей супругов и другими родственниками, с двумя и более брачными парами, с детьми или без детей;</a:t>
            </a:r>
          </a:p>
          <a:p>
            <a:pPr lvl="0">
              <a:lnSpc>
                <a:spcPct val="12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по типу главенства семьи: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эголитарные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авторитарные семьи.</a:t>
            </a:r>
          </a:p>
          <a:p>
            <a:pPr lvl="0">
              <a:lnSpc>
                <a:spcPct val="12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-по семейному быту, укладу: семья - «отдушина», семья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детоцентрического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типа; семья типа спортивной команды или дискуссионного клуба; семья, ставящая на первое место комфорт, здоровье, порядок;</a:t>
            </a:r>
          </a:p>
          <a:p>
            <a:pPr lvl="0">
              <a:lnSpc>
                <a:spcPct val="12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-по однородности социального состава: социально гомогенные (однородные) и гетерогенные (неоднородные) семьи;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908720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Типы семьи: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668344" y="260648"/>
            <a:ext cx="1187992" cy="1699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770" name="Picture 2" descr="https://www.freepngimg.com/thumb/arrow/86614-brand-triangle-arrow-red-hq-image-free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805264"/>
            <a:ext cx="1183007" cy="819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756084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семейному стажу: молодожены, молодая семья, семья, ждущая ребенка, семья среднего супружества, старшего супружеского возраста, пожилые супружеские пары;</a:t>
            </a:r>
          </a:p>
          <a:p>
            <a:pPr lvl="0" algn="just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 качеству отношений и атмосфере в семье: благополучная, устойчивая, педагогически слабая, нестабильная, дезорганизованная;</a:t>
            </a:r>
          </a:p>
          <a:p>
            <a:pPr lvl="0" algn="just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 географическому признаку: городская, сельская, отдаленная (районы Дальнего Севера);</a:t>
            </a:r>
          </a:p>
          <a:p>
            <a:pPr lvl="0" algn="just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 типу потребительского поведения: семьи с «физиологическим» или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наивнопотребительским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типом поведения (преимущественно с пищевой направленностью); семьи с интеллектуальным типом потребления, т.е. с высоким уровнем расходов на покупку книг, журналов, зрелищные мероприятия и т.д., семьи с промежуточным типом потребления;</a:t>
            </a:r>
          </a:p>
          <a:p>
            <a:pPr lvl="0" algn="just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 особым условиям семейной жизни: студенческая семья,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дистантная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семья, «внебрачная семья»;</a:t>
            </a:r>
          </a:p>
        </p:txBody>
      </p:sp>
      <p:pic>
        <p:nvPicPr>
          <p:cNvPr id="4" name="Picture 2" descr="https://www.freepngimg.com/thumb/arrow/86614-brand-triangle-arrow-red-hq-image-free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805264"/>
            <a:ext cx="1183007" cy="819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916832"/>
            <a:ext cx="4032448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социальной мобильности: реактивные семьи, семьи средней активности и активные семьи;</a:t>
            </a:r>
          </a:p>
          <a:p>
            <a:pPr lvl="0" algn="just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 степени кооперации совместной деятельности: традиционные, коллективистские, индивидуалистические;</a:t>
            </a:r>
          </a:p>
          <a:p>
            <a:pPr lvl="0" algn="just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 характеру проведения досуга: открытые и закрытые;</a:t>
            </a:r>
          </a:p>
          <a:p>
            <a:pPr lvl="0" algn="just">
              <a:lnSpc>
                <a:spcPct val="12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-по состоянию психологического здоровья: здоровая семья, невротическая семья,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виктимогенная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семья.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roduction ID_426780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4320480" cy="388843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08720"/>
            <a:ext cx="4526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Структурная характеристика семьи.</a:t>
            </a:r>
            <a:endParaRPr lang="ru-RU" sz="2000" b="1" i="1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827584" y="1772816"/>
            <a:ext cx="7452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Брачно-семейные отношения формируются и развиваются как отражение многообразных и многовариантных межличностных контактов, а также системы ценностей супругов.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899592" y="2996952"/>
            <a:ext cx="72728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None/>
              <a:defRPr lang="ru-RU" sz="34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Char char="●"/>
              <a:defRPr lang="ru-RU" sz="34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25"/>
              </a:spcAft>
              <a:buSzPct val="75000"/>
              <a:buFont typeface="StarSymbol"/>
              <a:buChar char="–"/>
              <a:defRPr lang="ru-RU" sz="304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16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09"/>
              </a:spcAft>
              <a:buSzPct val="75000"/>
              <a:buFont typeface="StarSymbol"/>
              <a:buChar char="–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marL="432000" marR="0" lvl="0" indent="-324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528"/>
              </a:spcAft>
              <a:buClr>
                <a:schemeClr val="accent2"/>
              </a:buClr>
              <a:buSzPct val="45000"/>
              <a:buFont typeface="StarSymbol"/>
              <a:buChar char="●"/>
              <a:tabLst/>
              <a:defRPr/>
            </a:pPr>
            <a: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  <a:t>Типы брачно-семейных отношений: </a:t>
            </a:r>
            <a:b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</a:br>
            <a: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  <a:t>1.Брачно-семейные отношения на основе честной контрактной системы</a:t>
            </a:r>
            <a:b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</a:br>
            <a: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  <a:t>2. Брачно-семейные отношения на основе нечестного контракт</a:t>
            </a:r>
            <a:b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</a:br>
            <a: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  <a:t>3. Брачно-семейные отношения по принуждению.</a:t>
            </a:r>
            <a:b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</a:br>
            <a: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  <a:t>4. Брачно-семейные отношения как ритуальное исполнение социально-нормативных установок</a:t>
            </a:r>
            <a:b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</a:br>
            <a:r>
              <a:rPr kumimoji="0" lang="ru-RU" sz="347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ans" pitchFamily="34"/>
                <a:ea typeface="Droid Sans Fallback" pitchFamily="2"/>
                <a:cs typeface="Lohit Hindi" pitchFamily="2"/>
              </a:rPr>
              <a:t>5. Брачно-семейные отношения, освященные любовью.</a:t>
            </a:r>
            <a:endParaRPr kumimoji="0" lang="ru-RU" sz="347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ans" pitchFamily="34"/>
              <a:ea typeface="Droid Sans Fallback" pitchFamily="2"/>
              <a:cs typeface="Lohit Hindi" pitchFamily="2"/>
            </a:endParaRPr>
          </a:p>
        </p:txBody>
      </p:sp>
      <p:pic>
        <p:nvPicPr>
          <p:cNvPr id="33794" name="Picture 2" descr="C:\Users\79878\Downloads\PLb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6632"/>
            <a:ext cx="3024336" cy="1703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254B-D60F-498B-949B-4B920C51853B}" type="slidenum">
              <a:rPr lang="ru-RU" smtClean="0">
                <a:solidFill>
                  <a:srgbClr val="000000"/>
                </a:solidFill>
              </a:rPr>
              <a:pPr/>
              <a:t>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000" y="1772816"/>
            <a:ext cx="63012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Групповой </a:t>
            </a:r>
            <a:r>
              <a:rPr lang="ru-RU" sz="1600" b="1" dirty="0"/>
              <a:t>брак </a:t>
            </a:r>
            <a:r>
              <a:rPr lang="ru-RU" sz="1600" dirty="0"/>
              <a:t>– характеризуется брачными отношениями нескольких мужчин и женщин в первобытные времена. </a:t>
            </a:r>
          </a:p>
          <a:p>
            <a:r>
              <a:rPr lang="ru-RU" sz="1600" b="1" dirty="0"/>
              <a:t>Полигамный брак </a:t>
            </a:r>
            <a:r>
              <a:rPr lang="ru-RU" sz="1600" dirty="0"/>
              <a:t>– отношения одного супруга с несколькими. Полигамия разделяется на: полигиния – отношения оного мужчины с несколькими женщинами, полиандрия – отношения одной женщины с несколькими мужчинами. </a:t>
            </a:r>
          </a:p>
          <a:p>
            <a:r>
              <a:rPr lang="ru-RU" sz="1600" b="1" dirty="0"/>
              <a:t>Моногамный брак </a:t>
            </a:r>
            <a:r>
              <a:rPr lang="ru-RU" sz="1600" dirty="0"/>
              <a:t>– стандартные брачные союзы между одним мужчиной и одной женщиной. Браки распространены в христианских семьях и демократичных государствах, где распространена практика равенства полов. Моногамный брак менее распространён в мире, чем полигамный.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0466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Типы брака </a:t>
            </a:r>
            <a:endParaRPr lang="ru-RU" sz="2400" b="1" dirty="0"/>
          </a:p>
        </p:txBody>
      </p:sp>
      <p:pic>
        <p:nvPicPr>
          <p:cNvPr id="7" name="Picture 2" descr="https://www.freepngimg.com/thumb/arrow/86614-brand-triangle-arrow-red-hq-image-free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805264"/>
            <a:ext cx="1183007" cy="819472"/>
          </a:xfrm>
          <a:prstGeom prst="rect">
            <a:avLst/>
          </a:prstGeom>
          <a:noFill/>
        </p:spPr>
      </p:pic>
      <p:pic>
        <p:nvPicPr>
          <p:cNvPr id="8" name="video (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84168" y="404664"/>
            <a:ext cx="268224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2381</Words>
  <Application>Microsoft Office PowerPoint</Application>
  <PresentationFormat>Экран (4:3)</PresentationFormat>
  <Paragraphs>150</Paragraphs>
  <Slides>29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Andale Sans UI</vt:lpstr>
      <vt:lpstr>Arial</vt:lpstr>
      <vt:lpstr>Calibri</vt:lpstr>
      <vt:lpstr>Cambria</vt:lpstr>
      <vt:lpstr>Droid Sans Fallback</vt:lpstr>
      <vt:lpstr>Liberation Sans</vt:lpstr>
      <vt:lpstr>Lohit Hindi</vt:lpstr>
      <vt:lpstr>StarSymbol</vt:lpstr>
      <vt:lpstr>Times New Roman</vt:lpstr>
      <vt:lpstr>Verdana</vt:lpstr>
      <vt:lpstr>Wingdings</vt:lpstr>
      <vt:lpstr>Профиль</vt:lpstr>
      <vt:lpstr>Презентация PowerPoint</vt:lpstr>
      <vt:lpstr>Презентация PowerPoint</vt:lpstr>
      <vt:lpstr>Презентация PowerPoint</vt:lpstr>
      <vt:lpstr>Семья – это сложное социальное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Психология и культура семейных отношений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79878642107</dc:creator>
  <cp:lastModifiedBy>Проходцев Кирилл Александрович</cp:lastModifiedBy>
  <cp:revision>15</cp:revision>
  <dcterms:created xsi:type="dcterms:W3CDTF">2020-08-28T04:54:34Z</dcterms:created>
  <dcterms:modified xsi:type="dcterms:W3CDTF">2021-03-24T08:06:06Z</dcterms:modified>
</cp:coreProperties>
</file>